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media/image1.png" ContentType="image/png"/>
  <Override PartName="/ppt/media/image14.png" ContentType="image/png"/>
  <Override PartName="/ppt/media/image9.png" ContentType="image/png"/>
  <Override PartName="/ppt/media/image8.jpeg" ContentType="image/jpe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13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7044FA-16DB-4CFF-BD05-AA15185C9E4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984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EE7919-79BD-472A-ACB9-BEC96EBC5C1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984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9AF9E0-C550-4A13-8B96-16C723179C0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984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D08F75-776A-405B-84CB-B8943CC8BFE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984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6FEA6B-4204-42A9-88B0-D4C110B5807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984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D5BEB3-4729-4D0A-973C-80C62907592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984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A6134C-F01C-46AF-9DFD-C2DDA13BC94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984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22582E-0123-4E23-BC32-E9FE4AFFEDD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280" y="225360"/>
            <a:ext cx="906984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A0EC0E-8406-40C2-91E6-2D2D2632AE4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984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4CD632-1CE6-463E-AEDC-9A35CC8F1E7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984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B3254C5-6AA9-411D-916E-FD16223B394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984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2EED36-96FF-4E61-9213-E93C5BFC633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984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6640" y="5164200"/>
            <a:ext cx="3193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de-CH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sr-R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6280" y="516420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CH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75D30F5-B8E1-4D1F-97EC-9B5E7818140F}" type="slidenum">
              <a:rPr b="0" lang="de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sr-R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3280" y="516420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sr-R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sr-R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sr-R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60000" y="1755360"/>
            <a:ext cx="9359640" cy="21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Оптимизација управљања паралелним манипулатором употребом еволутивних алгоритама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039640" y="4724640"/>
            <a:ext cx="4138200" cy="42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Лазар Попадић МХ4/2020</a:t>
            </a:r>
            <a:endParaRPr b="0" lang="sr-R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457164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Кретање честица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2" name="Rectangle 67"/>
          <p:cNvSpPr/>
          <p:nvPr/>
        </p:nvSpPr>
        <p:spPr>
          <a:xfrm>
            <a:off x="474480" y="5202360"/>
            <a:ext cx="906444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3" name="Picture 68" descr=""/>
          <p:cNvPicPr/>
          <p:nvPr/>
        </p:nvPicPr>
        <p:blipFill>
          <a:blip r:embed="rId2"/>
          <a:stretch/>
        </p:blipFill>
        <p:spPr>
          <a:xfrm>
            <a:off x="576000" y="1473840"/>
            <a:ext cx="8927640" cy="1225440"/>
          </a:xfrm>
          <a:prstGeom prst="rect">
            <a:avLst/>
          </a:prstGeom>
          <a:ln w="0">
            <a:noFill/>
          </a:ln>
        </p:spPr>
      </p:pic>
      <p:pic>
        <p:nvPicPr>
          <p:cNvPr id="74" name="Picture 69" descr=""/>
          <p:cNvPicPr/>
          <p:nvPr/>
        </p:nvPicPr>
        <p:blipFill>
          <a:blip r:embed="rId3"/>
          <a:stretch/>
        </p:blipFill>
        <p:spPr>
          <a:xfrm>
            <a:off x="3008880" y="3088800"/>
            <a:ext cx="4062240" cy="170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51127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Имплементација PSO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6" name="Rectangle 71"/>
          <p:cNvSpPr/>
          <p:nvPr/>
        </p:nvSpPr>
        <p:spPr>
          <a:xfrm>
            <a:off x="474480" y="5202360"/>
            <a:ext cx="906444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7" name="TextBox 72"/>
          <p:cNvSpPr/>
          <p:nvPr/>
        </p:nvSpPr>
        <p:spPr>
          <a:xfrm>
            <a:off x="810000" y="1305000"/>
            <a:ext cx="8459640" cy="30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Коришћен за оптимизацију PID параметара.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Модификације: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променљива инерција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концепт околине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457164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Симулација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9" name="Rectangle 1"/>
          <p:cNvSpPr/>
          <p:nvPr/>
        </p:nvSpPr>
        <p:spPr>
          <a:xfrm>
            <a:off x="474480" y="5202360"/>
            <a:ext cx="906444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0" name="TextBox 2"/>
          <p:cNvSpPr/>
          <p:nvPr/>
        </p:nvSpPr>
        <p:spPr>
          <a:xfrm>
            <a:off x="810000" y="1305000"/>
            <a:ext cx="8459640" cy="30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50000"/>
              </a:lnSpc>
            </a:pP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почетни положај врха алата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 (40mm, 60mm)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жељени положај врха алата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 (-40mm, 60mm)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укупно време симулације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 4s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корак симулације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 2ms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почетак спољашњег поремећаја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 2s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73" descr=""/>
          <p:cNvPicPr/>
          <p:nvPr/>
        </p:nvPicPr>
        <p:blipFill>
          <a:blip r:embed="rId2"/>
          <a:stretch/>
        </p:blipFill>
        <p:spPr>
          <a:xfrm>
            <a:off x="0" y="759240"/>
            <a:ext cx="10080000" cy="491076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457164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Неоптимизовани параметри</a:t>
            </a:r>
            <a:br>
              <a:rPr sz="2800"/>
            </a:b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3" name="Rectangle 75"/>
          <p:cNvSpPr/>
          <p:nvPr/>
        </p:nvSpPr>
        <p:spPr>
          <a:xfrm>
            <a:off x="474480" y="5202360"/>
            <a:ext cx="906444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457164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Неоптимизовани параметри</a:t>
            </a:r>
            <a:br>
              <a:rPr sz="2800"/>
            </a:b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5" name="Rectangle 77"/>
          <p:cNvSpPr/>
          <p:nvPr/>
        </p:nvSpPr>
        <p:spPr>
          <a:xfrm>
            <a:off x="474480" y="5202360"/>
            <a:ext cx="906444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6" name="Picture 78" descr=""/>
          <p:cNvPicPr/>
          <p:nvPr/>
        </p:nvPicPr>
        <p:blipFill>
          <a:blip r:embed="rId2"/>
          <a:stretch/>
        </p:blipFill>
        <p:spPr>
          <a:xfrm>
            <a:off x="19800" y="990360"/>
            <a:ext cx="10040040" cy="467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511200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Први критеријум оптималности</a:t>
            </a:r>
            <a:br>
              <a:rPr sz="2800"/>
            </a:b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8" name="Rectangle 80"/>
          <p:cNvSpPr/>
          <p:nvPr/>
        </p:nvSpPr>
        <p:spPr>
          <a:xfrm>
            <a:off x="474480" y="5202360"/>
            <a:ext cx="906444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9" name="Picture 81" descr=""/>
          <p:cNvPicPr/>
          <p:nvPr/>
        </p:nvPicPr>
        <p:blipFill>
          <a:blip r:embed="rId2"/>
          <a:stretch/>
        </p:blipFill>
        <p:spPr>
          <a:xfrm>
            <a:off x="3042000" y="3059640"/>
            <a:ext cx="3996000" cy="1439640"/>
          </a:xfrm>
          <a:prstGeom prst="rect">
            <a:avLst/>
          </a:prstGeom>
          <a:ln w="0">
            <a:noFill/>
          </a:ln>
        </p:spPr>
      </p:pic>
      <p:pic>
        <p:nvPicPr>
          <p:cNvPr id="90" name="Picture 82" descr=""/>
          <p:cNvPicPr/>
          <p:nvPr/>
        </p:nvPicPr>
        <p:blipFill>
          <a:blip r:embed="rId3"/>
          <a:stretch/>
        </p:blipFill>
        <p:spPr>
          <a:xfrm>
            <a:off x="2572560" y="1440000"/>
            <a:ext cx="4935600" cy="10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83" descr=""/>
          <p:cNvPicPr/>
          <p:nvPr/>
        </p:nvPicPr>
        <p:blipFill>
          <a:blip r:embed="rId2"/>
          <a:stretch/>
        </p:blipFill>
        <p:spPr>
          <a:xfrm>
            <a:off x="0" y="759240"/>
            <a:ext cx="10080000" cy="4910760"/>
          </a:xfrm>
          <a:prstGeom prst="rect">
            <a:avLst/>
          </a:prstGeom>
          <a:ln w="0">
            <a:noFill/>
          </a:ln>
        </p:spPr>
      </p:pic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511200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Први критеријум оптималности</a:t>
            </a:r>
            <a:br>
              <a:rPr sz="2800"/>
            </a:b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3" name="Rectangle 85"/>
          <p:cNvSpPr/>
          <p:nvPr/>
        </p:nvSpPr>
        <p:spPr>
          <a:xfrm>
            <a:off x="474480" y="5202360"/>
            <a:ext cx="906444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511200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Први критеријум оптималности</a:t>
            </a:r>
            <a:br>
              <a:rPr sz="2800"/>
            </a:b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95" name="Picture 87" descr=""/>
          <p:cNvPicPr/>
          <p:nvPr/>
        </p:nvPicPr>
        <p:blipFill>
          <a:blip r:embed="rId2"/>
          <a:stretch/>
        </p:blipFill>
        <p:spPr>
          <a:xfrm>
            <a:off x="16920" y="990360"/>
            <a:ext cx="10045800" cy="4679640"/>
          </a:xfrm>
          <a:prstGeom prst="rect">
            <a:avLst/>
          </a:prstGeom>
          <a:ln w="0">
            <a:noFill/>
          </a:ln>
        </p:spPr>
      </p:pic>
      <p:sp>
        <p:nvSpPr>
          <p:cNvPr id="96" name="Rectangle 88"/>
          <p:cNvSpPr/>
          <p:nvPr/>
        </p:nvSpPr>
        <p:spPr>
          <a:xfrm>
            <a:off x="474480" y="5202360"/>
            <a:ext cx="906444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511200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Други критеријум оптималности</a:t>
            </a:r>
            <a:br>
              <a:rPr sz="2800"/>
            </a:b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8" name="Rectangle 90"/>
          <p:cNvSpPr/>
          <p:nvPr/>
        </p:nvSpPr>
        <p:spPr>
          <a:xfrm>
            <a:off x="474480" y="5202360"/>
            <a:ext cx="906444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9" name="Picture 92" descr=""/>
          <p:cNvPicPr/>
          <p:nvPr/>
        </p:nvPicPr>
        <p:blipFill>
          <a:blip r:embed="rId2"/>
          <a:stretch/>
        </p:blipFill>
        <p:spPr>
          <a:xfrm>
            <a:off x="2374200" y="3019680"/>
            <a:ext cx="5331600" cy="1479600"/>
          </a:xfrm>
          <a:prstGeom prst="rect">
            <a:avLst/>
          </a:prstGeom>
          <a:ln w="0">
            <a:noFill/>
          </a:ln>
        </p:spPr>
      </p:pic>
      <p:pic>
        <p:nvPicPr>
          <p:cNvPr id="100" name="" descr=""/>
          <p:cNvPicPr/>
          <p:nvPr/>
        </p:nvPicPr>
        <p:blipFill>
          <a:blip r:embed="rId3"/>
          <a:stretch/>
        </p:blipFill>
        <p:spPr>
          <a:xfrm>
            <a:off x="927360" y="1440000"/>
            <a:ext cx="8226000" cy="10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93" descr=""/>
          <p:cNvPicPr/>
          <p:nvPr/>
        </p:nvPicPr>
        <p:blipFill>
          <a:blip r:embed="rId2"/>
          <a:stretch/>
        </p:blipFill>
        <p:spPr>
          <a:xfrm>
            <a:off x="0" y="759240"/>
            <a:ext cx="10080000" cy="4910760"/>
          </a:xfrm>
          <a:prstGeom prst="rect">
            <a:avLst/>
          </a:prstGeom>
          <a:ln w="0">
            <a:noFill/>
          </a:ln>
        </p:spPr>
      </p:pic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511200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Други критеријум оптималности</a:t>
            </a:r>
            <a:br>
              <a:rPr sz="2800"/>
            </a:b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3" name="Rectangle 95"/>
          <p:cNvSpPr/>
          <p:nvPr/>
        </p:nvSpPr>
        <p:spPr>
          <a:xfrm>
            <a:off x="474480" y="5202360"/>
            <a:ext cx="906444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"/>
          <p:cNvPicPr/>
          <p:nvPr/>
        </p:nvPicPr>
        <p:blipFill>
          <a:blip r:embed="rId2"/>
          <a:stretch/>
        </p:blipFill>
        <p:spPr>
          <a:xfrm>
            <a:off x="2287440" y="366120"/>
            <a:ext cx="5505120" cy="467964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853164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Инспирација</a:t>
            </a: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DexTAR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5" name="Rectangle 43"/>
          <p:cNvSpPr/>
          <p:nvPr/>
        </p:nvSpPr>
        <p:spPr>
          <a:xfrm>
            <a:off x="474480" y="5202360"/>
            <a:ext cx="906444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511200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Други критеријум оптималности</a:t>
            </a:r>
            <a:br>
              <a:rPr sz="2800"/>
            </a:b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105" name="Picture 97" descr=""/>
          <p:cNvPicPr/>
          <p:nvPr/>
        </p:nvPicPr>
        <p:blipFill>
          <a:blip r:embed="rId2"/>
          <a:stretch/>
        </p:blipFill>
        <p:spPr>
          <a:xfrm>
            <a:off x="16920" y="990360"/>
            <a:ext cx="10045800" cy="4679640"/>
          </a:xfrm>
          <a:prstGeom prst="rect">
            <a:avLst/>
          </a:prstGeom>
          <a:ln w="0">
            <a:noFill/>
          </a:ln>
        </p:spPr>
      </p:pic>
      <p:sp>
        <p:nvSpPr>
          <p:cNvPr id="106" name="Rectangle 98"/>
          <p:cNvSpPr/>
          <p:nvPr/>
        </p:nvSpPr>
        <p:spPr>
          <a:xfrm>
            <a:off x="474480" y="5202360"/>
            <a:ext cx="906444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558684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Провера добијених параметара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8" name="Rectangle 71"/>
          <p:cNvSpPr/>
          <p:nvPr/>
        </p:nvSpPr>
        <p:spPr>
          <a:xfrm>
            <a:off x="474480" y="5202360"/>
            <a:ext cx="906444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9" name="TextBox 72"/>
          <p:cNvSpPr/>
          <p:nvPr/>
        </p:nvSpPr>
        <p:spPr>
          <a:xfrm>
            <a:off x="810000" y="1305000"/>
            <a:ext cx="8459640" cy="30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50000"/>
              </a:lnSpc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Дужа путања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почетни положај врха алата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 (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8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0mm, 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4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0mm)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жељени положај врха алата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 (-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8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0mm, 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4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0mm)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Краћа путања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почетни положај врха алата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 (10mm, 60mm)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жељени положај врха алата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 (-10mm, 60mm)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99" descr=""/>
          <p:cNvPicPr/>
          <p:nvPr/>
        </p:nvPicPr>
        <p:blipFill>
          <a:blip r:embed="rId2"/>
          <a:stretch/>
        </p:blipFill>
        <p:spPr>
          <a:xfrm>
            <a:off x="0" y="759240"/>
            <a:ext cx="10080000" cy="4910760"/>
          </a:xfrm>
          <a:prstGeom prst="rect">
            <a:avLst/>
          </a:prstGeom>
          <a:ln w="0">
            <a:noFill/>
          </a:ln>
        </p:spPr>
      </p:pic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493200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Провера добијених параметара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Дужа путања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2" name="Rectangle 101"/>
          <p:cNvSpPr/>
          <p:nvPr/>
        </p:nvSpPr>
        <p:spPr>
          <a:xfrm>
            <a:off x="474480" y="5202360"/>
            <a:ext cx="906444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02" descr=""/>
          <p:cNvPicPr/>
          <p:nvPr/>
        </p:nvPicPr>
        <p:blipFill>
          <a:blip r:embed="rId2"/>
          <a:stretch/>
        </p:blipFill>
        <p:spPr>
          <a:xfrm>
            <a:off x="16920" y="990360"/>
            <a:ext cx="10045800" cy="4679640"/>
          </a:xfrm>
          <a:prstGeom prst="rect">
            <a:avLst/>
          </a:prstGeom>
          <a:ln w="0">
            <a:noFill/>
          </a:ln>
        </p:spPr>
      </p:pic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493200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Провера добијених параметара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Дужа путања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5" name="Rectangle 104"/>
          <p:cNvSpPr/>
          <p:nvPr/>
        </p:nvSpPr>
        <p:spPr>
          <a:xfrm>
            <a:off x="474480" y="5202360"/>
            <a:ext cx="906444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05" descr=""/>
          <p:cNvPicPr/>
          <p:nvPr/>
        </p:nvPicPr>
        <p:blipFill>
          <a:blip r:embed="rId2"/>
          <a:stretch/>
        </p:blipFill>
        <p:spPr>
          <a:xfrm>
            <a:off x="0" y="759240"/>
            <a:ext cx="10080000" cy="4910760"/>
          </a:xfrm>
          <a:prstGeom prst="rect">
            <a:avLst/>
          </a:prstGeom>
          <a:ln w="0">
            <a:noFill/>
          </a:ln>
        </p:spPr>
      </p:pic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493200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Провера добијених параметара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Краћа путања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8" name="Rectangle 107"/>
          <p:cNvSpPr/>
          <p:nvPr/>
        </p:nvSpPr>
        <p:spPr>
          <a:xfrm>
            <a:off x="474480" y="5202360"/>
            <a:ext cx="906444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493200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Провера добијених параметара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Краћа путања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0" name="Rectangle 109"/>
          <p:cNvSpPr/>
          <p:nvPr/>
        </p:nvSpPr>
        <p:spPr>
          <a:xfrm>
            <a:off x="474480" y="5202360"/>
            <a:ext cx="906444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1" name="Picture 110" descr=""/>
          <p:cNvPicPr/>
          <p:nvPr/>
        </p:nvPicPr>
        <p:blipFill>
          <a:blip r:embed="rId2"/>
          <a:stretch/>
        </p:blipFill>
        <p:spPr>
          <a:xfrm>
            <a:off x="16920" y="990360"/>
            <a:ext cx="10045800" cy="467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457164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Закључак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3" name="Rectangle 112"/>
          <p:cNvSpPr/>
          <p:nvPr/>
        </p:nvSpPr>
        <p:spPr>
          <a:xfrm>
            <a:off x="474480" y="5202360"/>
            <a:ext cx="906444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4" name="TextBox 113"/>
          <p:cNvSpPr/>
          <p:nvPr/>
        </p:nvSpPr>
        <p:spPr>
          <a:xfrm>
            <a:off x="810000" y="1733400"/>
            <a:ext cx="8459640" cy="220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50000"/>
              </a:lnSpc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Могућа унапређења: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каскадна регулација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додатни критеријуми оптималности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структурна оптимизација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генерисање путање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60000" y="1755360"/>
            <a:ext cx="9359640" cy="21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Хвала на пажњи!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 descr=""/>
          <p:cNvPicPr/>
          <p:nvPr/>
        </p:nvPicPr>
        <p:blipFill>
          <a:blip r:embed="rId2"/>
          <a:stretch/>
        </p:blipFill>
        <p:spPr>
          <a:xfrm>
            <a:off x="2255400" y="675360"/>
            <a:ext cx="5569560" cy="4319640"/>
          </a:xfrm>
          <a:prstGeom prst="rect">
            <a:avLst/>
          </a:prstGeom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853164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Инспирација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3D штампачи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8" name="Rectangle 46"/>
          <p:cNvSpPr/>
          <p:nvPr/>
        </p:nvSpPr>
        <p:spPr>
          <a:xfrm>
            <a:off x="474480" y="5202360"/>
            <a:ext cx="906444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"/>
          <p:cNvPicPr/>
          <p:nvPr/>
        </p:nvPicPr>
        <p:blipFill>
          <a:blip r:embed="rId2"/>
          <a:stretch/>
        </p:blipFill>
        <p:spPr>
          <a:xfrm>
            <a:off x="5570280" y="0"/>
            <a:ext cx="4510080" cy="5095800"/>
          </a:xfrm>
          <a:prstGeom prst="rect">
            <a:avLst/>
          </a:prstGeom>
          <a:ln w="0">
            <a:noFill/>
          </a:ln>
        </p:spPr>
      </p:pic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457164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Петочлани паралелни манипулатор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74480" y="5202360"/>
            <a:ext cx="906444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2" name="TextBox 1"/>
          <p:cNvSpPr/>
          <p:nvPr/>
        </p:nvSpPr>
        <p:spPr>
          <a:xfrm>
            <a:off x="810000" y="2091960"/>
            <a:ext cx="8459640" cy="14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 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погонска сегмента, повезани на МЈС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 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пасивна сегмента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 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непокретан сегмент, база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1" descr=""/>
          <p:cNvPicPr/>
          <p:nvPr/>
        </p:nvPicPr>
        <p:blipFill>
          <a:blip r:embed="rId2"/>
          <a:stretch/>
        </p:blipFill>
        <p:spPr>
          <a:xfrm>
            <a:off x="5695560" y="72720"/>
            <a:ext cx="4341600" cy="4956120"/>
          </a:xfrm>
          <a:prstGeom prst="rect">
            <a:avLst/>
          </a:prstGeom>
          <a:ln w="0">
            <a:noFill/>
          </a:ln>
        </p:spPr>
      </p:pic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457164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Кинематска анализа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5" name="Rectangle 53"/>
          <p:cNvSpPr/>
          <p:nvPr/>
        </p:nvSpPr>
        <p:spPr>
          <a:xfrm>
            <a:off x="474480" y="5202360"/>
            <a:ext cx="906444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" name="TextBox 1"/>
          <p:cNvSpPr/>
          <p:nvPr/>
        </p:nvSpPr>
        <p:spPr>
          <a:xfrm>
            <a:off x="810000" y="2091960"/>
            <a:ext cx="8459640" cy="14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моделује кретање манипулатора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директан и инверзан проблем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457164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Динамичка анализа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8" name="Rectangle 55"/>
          <p:cNvSpPr/>
          <p:nvPr/>
        </p:nvSpPr>
        <p:spPr>
          <a:xfrm>
            <a:off x="474480" y="5202360"/>
            <a:ext cx="906444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9" name="Picture 56" descr=""/>
          <p:cNvPicPr/>
          <p:nvPr/>
        </p:nvPicPr>
        <p:blipFill>
          <a:blip r:embed="rId2"/>
          <a:stretch/>
        </p:blipFill>
        <p:spPr>
          <a:xfrm>
            <a:off x="807840" y="763560"/>
            <a:ext cx="8463240" cy="414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457164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Динамичка анализа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1" name="Rectangle 58"/>
          <p:cNvSpPr/>
          <p:nvPr/>
        </p:nvSpPr>
        <p:spPr>
          <a:xfrm>
            <a:off x="474480" y="5202360"/>
            <a:ext cx="906444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2" name="Picture 59" descr=""/>
          <p:cNvPicPr/>
          <p:nvPr/>
        </p:nvPicPr>
        <p:blipFill>
          <a:blip r:embed="rId2"/>
          <a:stretch/>
        </p:blipFill>
        <p:spPr>
          <a:xfrm>
            <a:off x="345960" y="1210680"/>
            <a:ext cx="9387000" cy="324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457164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Оптимизација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4" name="Rectangle 61"/>
          <p:cNvSpPr/>
          <p:nvPr/>
        </p:nvSpPr>
        <p:spPr>
          <a:xfrm>
            <a:off x="474480" y="5202360"/>
            <a:ext cx="906444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5" name="Picture 62" descr=""/>
          <p:cNvPicPr/>
          <p:nvPr/>
        </p:nvPicPr>
        <p:blipFill>
          <a:blip r:embed="rId2"/>
          <a:stretch/>
        </p:blipFill>
        <p:spPr>
          <a:xfrm>
            <a:off x="4681080" y="61200"/>
            <a:ext cx="5399280" cy="5009400"/>
          </a:xfrm>
          <a:prstGeom prst="rect">
            <a:avLst/>
          </a:prstGeom>
          <a:ln w="0">
            <a:noFill/>
          </a:ln>
        </p:spPr>
      </p:pic>
      <p:sp>
        <p:nvSpPr>
          <p:cNvPr id="66" name="TextBox 1"/>
          <p:cNvSpPr/>
          <p:nvPr/>
        </p:nvSpPr>
        <p:spPr>
          <a:xfrm>
            <a:off x="810000" y="2091960"/>
            <a:ext cx="4138200" cy="14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одређивање најбољег решења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према критеријуму оптималности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3" descr=""/>
          <p:cNvPicPr/>
          <p:nvPr/>
        </p:nvPicPr>
        <p:blipFill>
          <a:blip r:embed="rId2"/>
          <a:stretch/>
        </p:blipFill>
        <p:spPr>
          <a:xfrm>
            <a:off x="4544640" y="532080"/>
            <a:ext cx="5535720" cy="4507200"/>
          </a:xfrm>
          <a:prstGeom prst="rect">
            <a:avLst/>
          </a:prstGeom>
          <a:ln w="0">
            <a:noFill/>
          </a:ln>
        </p:spPr>
      </p:pic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781200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Particle swarm optimization (PSO)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9" name="Rectangle 65"/>
          <p:cNvSpPr/>
          <p:nvPr/>
        </p:nvSpPr>
        <p:spPr>
          <a:xfrm>
            <a:off x="474480" y="5202360"/>
            <a:ext cx="906444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" name="TextBox 1"/>
          <p:cNvSpPr/>
          <p:nvPr/>
        </p:nvSpPr>
        <p:spPr>
          <a:xfrm>
            <a:off x="810000" y="2091960"/>
            <a:ext cx="4138200" cy="14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еволутивна метода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рој честица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Application>LibreOffice/7.6.0.3$Windows_X86_64 LibreOffice_project/69edd8b8ebc41d00b4de3915dc82f8f0fc3b6265</Application>
  <AppVersion>15.0000</AppVersion>
  <Words>300</Words>
  <Paragraphs>53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2024-09-16T17:08:32Z</dcterms:created>
  <dc:creator>Popadic Lazar NVD EDEEG3</dc:creator>
  <dc:description/>
  <dc:language>sr-RS</dc:language>
  <cp:lastModifiedBy/>
  <cp:lastPrinted>2024-09-18T19:40:13Z</cp:lastPrinted>
  <dcterms:modified xsi:type="dcterms:W3CDTF">2024-09-19T16:48:08Z</dcterms:modified>
  <cp:revision>39</cp:revision>
  <dc:subject/>
  <dc:title>Оптимизација управљања паралелним манипулатором употребом еволутивних алгоритама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294a1c8-9899-41e7-8f6e-8b1b3c79592a_ActionId">
    <vt:lpwstr>0e62861f-6780-4d38-aa34-8be5133c38ad</vt:lpwstr>
  </property>
  <property fmtid="{D5CDD505-2E9C-101B-9397-08002B2CF9AE}" pid="3" name="MSIP_Label_7294a1c8-9899-41e7-8f6e-8b1b3c79592a_ContentBits">
    <vt:lpwstr>0</vt:lpwstr>
  </property>
  <property fmtid="{D5CDD505-2E9C-101B-9397-08002B2CF9AE}" pid="4" name="MSIP_Label_7294a1c8-9899-41e7-8f6e-8b1b3c79592a_Enabled">
    <vt:lpwstr>true</vt:lpwstr>
  </property>
  <property fmtid="{D5CDD505-2E9C-101B-9397-08002B2CF9AE}" pid="5" name="MSIP_Label_7294a1c8-9899-41e7-8f6e-8b1b3c79592a_Method">
    <vt:lpwstr>Privileged</vt:lpwstr>
  </property>
  <property fmtid="{D5CDD505-2E9C-101B-9397-08002B2CF9AE}" pid="6" name="MSIP_Label_7294a1c8-9899-41e7-8f6e-8b1b3c79592a_Name">
    <vt:lpwstr>Internal sub2 (no marking)</vt:lpwstr>
  </property>
  <property fmtid="{D5CDD505-2E9C-101B-9397-08002B2CF9AE}" pid="7" name="MSIP_Label_7294a1c8-9899-41e7-8f6e-8b1b3c79592a_SetDate">
    <vt:lpwstr>2024-09-19T07:32:17Z</vt:lpwstr>
  </property>
  <property fmtid="{D5CDD505-2E9C-101B-9397-08002B2CF9AE}" pid="8" name="MSIP_Label_7294a1c8-9899-41e7-8f6e-8b1b3c79592a_SiteId">
    <vt:lpwstr>eb70b763-b6d7-4486-8555-8831709a784e</vt:lpwstr>
  </property>
  <property fmtid="{D5CDD505-2E9C-101B-9397-08002B2CF9AE}" pid="9" name="PresentationFormat">
    <vt:lpwstr>Custom</vt:lpwstr>
  </property>
  <property fmtid="{D5CDD505-2E9C-101B-9397-08002B2CF9AE}" pid="10" name="Slides">
    <vt:i4>26</vt:i4>
  </property>
</Properties>
</file>